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256" r:id="rId2"/>
    <p:sldId id="356" r:id="rId3"/>
    <p:sldId id="284" r:id="rId4"/>
    <p:sldId id="335" r:id="rId5"/>
    <p:sldId id="371" r:id="rId6"/>
    <p:sldId id="372" r:id="rId7"/>
    <p:sldId id="336" r:id="rId8"/>
    <p:sldId id="290" r:id="rId9"/>
    <p:sldId id="303" r:id="rId10"/>
    <p:sldId id="305" r:id="rId11"/>
    <p:sldId id="306" r:id="rId12"/>
    <p:sldId id="373" r:id="rId13"/>
    <p:sldId id="370" r:id="rId14"/>
    <p:sldId id="307" r:id="rId15"/>
    <p:sldId id="308" r:id="rId16"/>
    <p:sldId id="367" r:id="rId17"/>
    <p:sldId id="309" r:id="rId18"/>
    <p:sldId id="310" r:id="rId19"/>
    <p:sldId id="348" r:id="rId20"/>
    <p:sldId id="349" r:id="rId21"/>
    <p:sldId id="358" r:id="rId22"/>
    <p:sldId id="361" r:id="rId23"/>
    <p:sldId id="366" r:id="rId24"/>
    <p:sldId id="362" r:id="rId25"/>
    <p:sldId id="363" r:id="rId26"/>
    <p:sldId id="364" r:id="rId27"/>
    <p:sldId id="368" r:id="rId28"/>
    <p:sldId id="369" r:id="rId29"/>
    <p:sldId id="374" r:id="rId30"/>
    <p:sldId id="343" r:id="rId31"/>
    <p:sldId id="357" r:id="rId32"/>
    <p:sldId id="344" r:id="rId33"/>
    <p:sldId id="345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dalrymple" initials="k" lastIdx="7" clrIdx="0"/>
  <p:cmAuthor id="1" name="Brandon Gaudiano" initials="BG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41" autoAdjust="0"/>
  </p:normalViewPr>
  <p:slideViewPr>
    <p:cSldViewPr>
      <p:cViewPr>
        <p:scale>
          <a:sx n="70" d="100"/>
          <a:sy n="70" d="100"/>
        </p:scale>
        <p:origin x="-2178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Thought Distraction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Task1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8.43</c:v>
                </c:pt>
                <c:pt idx="1">
                  <c:v>6.06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Defusions combined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Task1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8.43</c:v>
                </c:pt>
                <c:pt idx="1">
                  <c:v>5.37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207296"/>
        <c:axId val="81208832"/>
      </c:lineChart>
      <c:catAx>
        <c:axId val="81207296"/>
        <c:scaling>
          <c:orientation val="minMax"/>
        </c:scaling>
        <c:delete val="0"/>
        <c:axPos val="b"/>
        <c:majorTickMark val="out"/>
        <c:minorTickMark val="none"/>
        <c:tickLblPos val="nextTo"/>
        <c:crossAx val="81208832"/>
        <c:crosses val="autoZero"/>
        <c:auto val="1"/>
        <c:lblAlgn val="ctr"/>
        <c:lblOffset val="100"/>
        <c:noMultiLvlLbl val="0"/>
      </c:catAx>
      <c:valAx>
        <c:axId val="81208832"/>
        <c:scaling>
          <c:orientation val="minMax"/>
          <c:max val="9"/>
          <c:min val="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207296"/>
        <c:crosses val="autoZero"/>
        <c:crossBetween val="between"/>
        <c:majorUnit val="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Standard Cognitive Defusion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Task1</c:v>
                </c:pt>
                <c:pt idx="1">
                  <c:v>Task2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5.3599999999999985</c:v>
                </c:pt>
                <c:pt idx="1">
                  <c:v>4.08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Enhanced Cognitive Defusion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Task1</c:v>
                </c:pt>
                <c:pt idx="1">
                  <c:v>Task2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5.3599999999999985</c:v>
                </c:pt>
                <c:pt idx="1">
                  <c:v>3.44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784320"/>
        <c:axId val="89785856"/>
      </c:lineChart>
      <c:catAx>
        <c:axId val="89784320"/>
        <c:scaling>
          <c:orientation val="minMax"/>
        </c:scaling>
        <c:delete val="0"/>
        <c:axPos val="b"/>
        <c:majorTickMark val="out"/>
        <c:minorTickMark val="none"/>
        <c:tickLblPos val="nextTo"/>
        <c:crossAx val="89785856"/>
        <c:crosses val="autoZero"/>
        <c:auto val="1"/>
        <c:lblAlgn val="ctr"/>
        <c:lblOffset val="100"/>
        <c:noMultiLvlLbl val="0"/>
      </c:catAx>
      <c:valAx>
        <c:axId val="89785856"/>
        <c:scaling>
          <c:orientation val="minMax"/>
          <c:max val="6"/>
          <c:min val="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784320"/>
        <c:crosses val="autoZero"/>
        <c:crossBetween val="between"/>
        <c:majorUnit val="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Standard Cognitive Defusion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Task1</c:v>
                </c:pt>
                <c:pt idx="1">
                  <c:v>Task2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5.07</c:v>
                </c:pt>
                <c:pt idx="1">
                  <c:v>3.88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Enhanced Cognitive Defusion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Task1</c:v>
                </c:pt>
                <c:pt idx="1">
                  <c:v>Task2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5.07</c:v>
                </c:pt>
                <c:pt idx="1">
                  <c:v>3.23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098560"/>
        <c:axId val="92100096"/>
      </c:lineChart>
      <c:catAx>
        <c:axId val="92098560"/>
        <c:scaling>
          <c:orientation val="minMax"/>
        </c:scaling>
        <c:delete val="0"/>
        <c:axPos val="b"/>
        <c:majorTickMark val="out"/>
        <c:minorTickMark val="none"/>
        <c:tickLblPos val="nextTo"/>
        <c:crossAx val="92100096"/>
        <c:crosses val="autoZero"/>
        <c:auto val="1"/>
        <c:lblAlgn val="ctr"/>
        <c:lblOffset val="100"/>
        <c:noMultiLvlLbl val="0"/>
      </c:catAx>
      <c:valAx>
        <c:axId val="92100096"/>
        <c:scaling>
          <c:orientation val="minMax"/>
          <c:max val="6"/>
          <c:min val="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098560"/>
        <c:crosses val="autoZero"/>
        <c:crossBetween val="between"/>
        <c:majorUnit val="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Useful</c:v>
                </c:pt>
                <c:pt idx="1">
                  <c:v>Easy</c:v>
                </c:pt>
                <c:pt idx="2">
                  <c:v>Would use again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4.6899999999999995</c:v>
                </c:pt>
                <c:pt idx="1">
                  <c:v>5.58</c:v>
                </c:pt>
                <c:pt idx="2">
                  <c:v>5.23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SCD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Useful</c:v>
                </c:pt>
                <c:pt idx="1">
                  <c:v>Easy</c:v>
                </c:pt>
                <c:pt idx="2">
                  <c:v>Would use again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4.83</c:v>
                </c:pt>
                <c:pt idx="1">
                  <c:v>5.7</c:v>
                </c:pt>
                <c:pt idx="2">
                  <c:v>4.87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ECD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Useful</c:v>
                </c:pt>
                <c:pt idx="1">
                  <c:v>Easy</c:v>
                </c:pt>
                <c:pt idx="2">
                  <c:v>Would use again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4.68</c:v>
                </c:pt>
                <c:pt idx="1">
                  <c:v>6.04</c:v>
                </c:pt>
                <c:pt idx="2">
                  <c:v>5.26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128000"/>
        <c:axId val="92129536"/>
      </c:barChart>
      <c:catAx>
        <c:axId val="92128000"/>
        <c:scaling>
          <c:orientation val="minMax"/>
        </c:scaling>
        <c:delete val="0"/>
        <c:axPos val="b"/>
        <c:majorTickMark val="out"/>
        <c:minorTickMark val="none"/>
        <c:tickLblPos val="nextTo"/>
        <c:crossAx val="92129536"/>
        <c:crosses val="autoZero"/>
        <c:auto val="1"/>
        <c:lblAlgn val="ctr"/>
        <c:lblOffset val="100"/>
        <c:noMultiLvlLbl val="0"/>
      </c:catAx>
      <c:valAx>
        <c:axId val="9212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1280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Thought Distraction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Task2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8.43</c:v>
                </c:pt>
                <c:pt idx="1">
                  <c:v>5.2700000000000014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Defusions combined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Task2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8.43</c:v>
                </c:pt>
                <c:pt idx="1">
                  <c:v>3.7800000000000002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241984"/>
        <c:axId val="81243520"/>
      </c:lineChart>
      <c:catAx>
        <c:axId val="81241984"/>
        <c:scaling>
          <c:orientation val="minMax"/>
        </c:scaling>
        <c:delete val="0"/>
        <c:axPos val="b"/>
        <c:majorTickMark val="out"/>
        <c:minorTickMark val="none"/>
        <c:tickLblPos val="nextTo"/>
        <c:crossAx val="81243520"/>
        <c:crosses val="autoZero"/>
        <c:auto val="1"/>
        <c:lblAlgn val="ctr"/>
        <c:lblOffset val="100"/>
        <c:noMultiLvlLbl val="0"/>
      </c:catAx>
      <c:valAx>
        <c:axId val="81243520"/>
        <c:scaling>
          <c:orientation val="minMax"/>
          <c:max val="9"/>
          <c:min val="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241984"/>
        <c:crosses val="autoZero"/>
        <c:crossBetween val="between"/>
        <c:majorUnit val="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Thought Distraction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Task1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8.4500000000000028</c:v>
                </c:pt>
                <c:pt idx="1">
                  <c:v>6.37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Defusions combined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Task1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8.4500000000000028</c:v>
                </c:pt>
                <c:pt idx="1">
                  <c:v>5.1499999999999995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639104"/>
        <c:axId val="82903040"/>
      </c:lineChart>
      <c:catAx>
        <c:axId val="82639104"/>
        <c:scaling>
          <c:orientation val="minMax"/>
        </c:scaling>
        <c:delete val="0"/>
        <c:axPos val="b"/>
        <c:majorTickMark val="out"/>
        <c:minorTickMark val="none"/>
        <c:tickLblPos val="nextTo"/>
        <c:crossAx val="82903040"/>
        <c:crosses val="autoZero"/>
        <c:auto val="1"/>
        <c:lblAlgn val="ctr"/>
        <c:lblOffset val="100"/>
        <c:noMultiLvlLbl val="0"/>
      </c:catAx>
      <c:valAx>
        <c:axId val="82903040"/>
        <c:scaling>
          <c:orientation val="minMax"/>
          <c:max val="9"/>
          <c:min val="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6391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Thought Distraction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Task2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8.4500000000000028</c:v>
                </c:pt>
                <c:pt idx="1">
                  <c:v>5.0599999999999996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Defusions combined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Task2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8.4500000000000028</c:v>
                </c:pt>
                <c:pt idx="1">
                  <c:v>3.63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919808"/>
        <c:axId val="82921344"/>
      </c:lineChart>
      <c:catAx>
        <c:axId val="82919808"/>
        <c:scaling>
          <c:orientation val="minMax"/>
        </c:scaling>
        <c:delete val="0"/>
        <c:axPos val="b"/>
        <c:majorTickMark val="out"/>
        <c:minorTickMark val="none"/>
        <c:tickLblPos val="nextTo"/>
        <c:crossAx val="82921344"/>
        <c:crosses val="autoZero"/>
        <c:auto val="1"/>
        <c:lblAlgn val="ctr"/>
        <c:lblOffset val="100"/>
        <c:noMultiLvlLbl val="0"/>
      </c:catAx>
      <c:valAx>
        <c:axId val="82921344"/>
        <c:scaling>
          <c:orientation val="minMax"/>
          <c:max val="9"/>
          <c:min val="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9198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Thought Distraction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Distress</c:v>
                </c:pt>
                <c:pt idx="1">
                  <c:v>Believability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58.61</c:v>
                </c:pt>
                <c:pt idx="1">
                  <c:v>62.89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Defusions combined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Distress</c:v>
                </c:pt>
                <c:pt idx="1">
                  <c:v>Believability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49.309999999999995</c:v>
                </c:pt>
                <c:pt idx="1">
                  <c:v>47.720000000000013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494016"/>
        <c:axId val="83495552"/>
      </c:barChart>
      <c:catAx>
        <c:axId val="83494016"/>
        <c:scaling>
          <c:orientation val="minMax"/>
        </c:scaling>
        <c:delete val="0"/>
        <c:axPos val="b"/>
        <c:majorTickMark val="out"/>
        <c:minorTickMark val="none"/>
        <c:tickLblPos val="nextTo"/>
        <c:crossAx val="83495552"/>
        <c:crosses val="autoZero"/>
        <c:auto val="1"/>
        <c:lblAlgn val="ctr"/>
        <c:lblOffset val="100"/>
        <c:noMultiLvlLbl val="0"/>
      </c:catAx>
      <c:valAx>
        <c:axId val="83495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494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Thought Distration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Task1</c:v>
                </c:pt>
                <c:pt idx="1">
                  <c:v>Task2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5.63</c:v>
                </c:pt>
                <c:pt idx="1">
                  <c:v>4.8899999999999997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Standard Cognitive Defusion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Task1</c:v>
                </c:pt>
                <c:pt idx="1">
                  <c:v>Task2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5.63</c:v>
                </c:pt>
                <c:pt idx="1">
                  <c:v>4.3899999999999997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641664"/>
        <c:axId val="84643200"/>
      </c:lineChart>
      <c:catAx>
        <c:axId val="84641664"/>
        <c:scaling>
          <c:orientation val="minMax"/>
        </c:scaling>
        <c:delete val="0"/>
        <c:axPos val="b"/>
        <c:majorTickMark val="out"/>
        <c:minorTickMark val="none"/>
        <c:tickLblPos val="nextTo"/>
        <c:crossAx val="84643200"/>
        <c:crosses val="autoZero"/>
        <c:auto val="1"/>
        <c:lblAlgn val="ctr"/>
        <c:lblOffset val="100"/>
        <c:noMultiLvlLbl val="0"/>
      </c:catAx>
      <c:valAx>
        <c:axId val="84643200"/>
        <c:scaling>
          <c:orientation val="minMax"/>
          <c:max val="6"/>
          <c:min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641664"/>
        <c:crosses val="autoZero"/>
        <c:crossBetween val="between"/>
        <c:majorUnit val="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'Sheet1'!$B$1</c:f>
              <c:strCache>
                <c:ptCount val="1"/>
                <c:pt idx="0">
                  <c:v>Thought Distraction</c:v>
                </c:pt>
              </c:strCache>
            </c:strRef>
          </c:tx>
          <c:marker>
            <c:symbol val="none"/>
          </c:marker>
          <c:cat>
            <c:strRef>
              <c:f>'Sheet1'!$A$2:$A$3</c:f>
              <c:strCache>
                <c:ptCount val="2"/>
                <c:pt idx="0">
                  <c:v>Task1</c:v>
                </c:pt>
                <c:pt idx="1">
                  <c:v>Task2</c:v>
                </c:pt>
              </c:strCache>
            </c:strRef>
          </c:cat>
          <c:val>
            <c:numRef>
              <c:f>'Sheet1'!$B$2:$B$3</c:f>
              <c:numCache>
                <c:formatCode>General</c:formatCode>
                <c:ptCount val="2"/>
                <c:pt idx="0">
                  <c:v>5.88</c:v>
                </c:pt>
                <c:pt idx="1">
                  <c:v>5.1499999999999995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Enhanced Cognitive Defusion</c:v>
                </c:pt>
              </c:strCache>
            </c:strRef>
          </c:tx>
          <c:marker>
            <c:symbol val="none"/>
          </c:marker>
          <c:cat>
            <c:strRef>
              <c:f>'Sheet1'!$A$2:$A$3</c:f>
              <c:strCache>
                <c:ptCount val="2"/>
                <c:pt idx="0">
                  <c:v>Task1</c:v>
                </c:pt>
                <c:pt idx="1">
                  <c:v>Task2</c:v>
                </c:pt>
              </c:strCache>
            </c:strRef>
          </c:cat>
          <c:val>
            <c:numRef>
              <c:f>'Sheet1'!$C$2:$C$3</c:f>
              <c:numCache>
                <c:formatCode>General</c:formatCode>
                <c:ptCount val="2"/>
                <c:pt idx="0">
                  <c:v>5.88</c:v>
                </c:pt>
                <c:pt idx="1">
                  <c:v>3.79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016576"/>
        <c:axId val="85018112"/>
      </c:lineChart>
      <c:catAx>
        <c:axId val="85016576"/>
        <c:scaling>
          <c:orientation val="minMax"/>
        </c:scaling>
        <c:delete val="0"/>
        <c:axPos val="b"/>
        <c:majorTickMark val="out"/>
        <c:minorTickMark val="none"/>
        <c:tickLblPos val="nextTo"/>
        <c:crossAx val="85018112"/>
        <c:crosses val="autoZero"/>
        <c:auto val="1"/>
        <c:lblAlgn val="ctr"/>
        <c:lblOffset val="100"/>
        <c:noMultiLvlLbl val="0"/>
      </c:catAx>
      <c:valAx>
        <c:axId val="85018112"/>
        <c:scaling>
          <c:orientation val="minMax"/>
          <c:max val="7"/>
          <c:min val="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016576"/>
        <c:crosses val="autoZero"/>
        <c:crossBetween val="between"/>
        <c:majorUnit val="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Thought Distraction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Task1</c:v>
                </c:pt>
                <c:pt idx="1">
                  <c:v>Task2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5.6199999999999974</c:v>
                </c:pt>
                <c:pt idx="1">
                  <c:v>4.34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Standard Cognitive Defusion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Task1</c:v>
                </c:pt>
                <c:pt idx="1">
                  <c:v>Task2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5.6199999999999974</c:v>
                </c:pt>
                <c:pt idx="1">
                  <c:v>4.55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036032"/>
        <c:axId val="89854720"/>
      </c:lineChart>
      <c:catAx>
        <c:axId val="85036032"/>
        <c:scaling>
          <c:orientation val="minMax"/>
        </c:scaling>
        <c:delete val="0"/>
        <c:axPos val="b"/>
        <c:majorTickMark val="out"/>
        <c:minorTickMark val="none"/>
        <c:tickLblPos val="nextTo"/>
        <c:crossAx val="89854720"/>
        <c:crosses val="autoZero"/>
        <c:auto val="1"/>
        <c:lblAlgn val="ctr"/>
        <c:lblOffset val="100"/>
        <c:noMultiLvlLbl val="0"/>
      </c:catAx>
      <c:valAx>
        <c:axId val="89854720"/>
        <c:scaling>
          <c:orientation val="minMax"/>
          <c:max val="6"/>
          <c:min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036032"/>
        <c:crosses val="autoZero"/>
        <c:crossBetween val="between"/>
        <c:majorUnit val="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'Sheet1'!$B$1</c:f>
              <c:strCache>
                <c:ptCount val="1"/>
                <c:pt idx="0">
                  <c:v>Thought distraction</c:v>
                </c:pt>
              </c:strCache>
            </c:strRef>
          </c:tx>
          <c:marker>
            <c:symbol val="none"/>
          </c:marker>
          <c:cat>
            <c:strRef>
              <c:f>'Sheet1'!$A$2:$A$3</c:f>
              <c:strCache>
                <c:ptCount val="2"/>
                <c:pt idx="0">
                  <c:v>Task1</c:v>
                </c:pt>
                <c:pt idx="1">
                  <c:v>Task2</c:v>
                </c:pt>
              </c:strCache>
            </c:strRef>
          </c:cat>
          <c:val>
            <c:numRef>
              <c:f>'Sheet1'!$B$2:$B$3</c:f>
              <c:numCache>
                <c:formatCode>General</c:formatCode>
                <c:ptCount val="2"/>
                <c:pt idx="0">
                  <c:v>6.2</c:v>
                </c:pt>
                <c:pt idx="1">
                  <c:v>4.9300000000000024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Enhanced Cognitive Defusion</c:v>
                </c:pt>
              </c:strCache>
            </c:strRef>
          </c:tx>
          <c:marker>
            <c:symbol val="none"/>
          </c:marker>
          <c:cat>
            <c:strRef>
              <c:f>'Sheet1'!$A$2:$A$3</c:f>
              <c:strCache>
                <c:ptCount val="2"/>
                <c:pt idx="0">
                  <c:v>Task1</c:v>
                </c:pt>
                <c:pt idx="1">
                  <c:v>Task2</c:v>
                </c:pt>
              </c:strCache>
            </c:strRef>
          </c:cat>
          <c:val>
            <c:numRef>
              <c:f>'Sheet1'!$C$2:$C$3</c:f>
              <c:numCache>
                <c:formatCode>General</c:formatCode>
                <c:ptCount val="2"/>
                <c:pt idx="0">
                  <c:v>6.2</c:v>
                </c:pt>
                <c:pt idx="1">
                  <c:v>4.08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883776"/>
        <c:axId val="89885312"/>
      </c:lineChart>
      <c:catAx>
        <c:axId val="89883776"/>
        <c:scaling>
          <c:orientation val="minMax"/>
        </c:scaling>
        <c:delete val="0"/>
        <c:axPos val="b"/>
        <c:majorTickMark val="out"/>
        <c:minorTickMark val="none"/>
        <c:tickLblPos val="nextTo"/>
        <c:crossAx val="89885312"/>
        <c:crosses val="autoZero"/>
        <c:auto val="1"/>
        <c:lblAlgn val="ctr"/>
        <c:lblOffset val="100"/>
        <c:noMultiLvlLbl val="0"/>
      </c:catAx>
      <c:valAx>
        <c:axId val="89885312"/>
        <c:scaling>
          <c:orientation val="minMax"/>
          <c:max val="7"/>
          <c:min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883776"/>
        <c:crosses val="autoZero"/>
        <c:crossBetween val="between"/>
        <c:majorUnit val="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D3C26-B6D7-4AD2-A371-87194E8C809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0288D6-2730-4BDA-B243-138E18E7BFCA}">
      <dgm:prSet phldrT="[Text]" custT="1"/>
      <dgm:spPr/>
      <dgm:t>
        <a:bodyPr/>
        <a:lstStyle/>
        <a:p>
          <a:r>
            <a:rPr lang="en-US" sz="2000" dirty="0" smtClean="0"/>
            <a:t>Initial Thought Selection</a:t>
          </a:r>
          <a:endParaRPr lang="en-US" sz="2000" dirty="0"/>
        </a:p>
      </dgm:t>
    </dgm:pt>
    <dgm:pt modelId="{51048F32-793C-4FE2-857E-D5692FC25941}" type="parTrans" cxnId="{A35E28CB-4D16-40C0-933A-A0B13C40E143}">
      <dgm:prSet/>
      <dgm:spPr/>
      <dgm:t>
        <a:bodyPr/>
        <a:lstStyle/>
        <a:p>
          <a:endParaRPr lang="en-US"/>
        </a:p>
      </dgm:t>
    </dgm:pt>
    <dgm:pt modelId="{0D38FD33-508F-49F2-84FD-AA6E8AB9B024}" type="sibTrans" cxnId="{A35E28CB-4D16-40C0-933A-A0B13C40E143}">
      <dgm:prSet/>
      <dgm:spPr/>
      <dgm:t>
        <a:bodyPr/>
        <a:lstStyle/>
        <a:p>
          <a:endParaRPr lang="en-US"/>
        </a:p>
      </dgm:t>
    </dgm:pt>
    <dgm:pt modelId="{A8B3F7DD-157D-4F0C-86BF-A57E83B51C12}">
      <dgm:prSet phldrT="[Text]" custT="1"/>
      <dgm:spPr/>
      <dgm:t>
        <a:bodyPr/>
        <a:lstStyle/>
        <a:p>
          <a:r>
            <a:rPr lang="en-US" sz="2000" dirty="0" smtClean="0"/>
            <a:t>Repeated, Distressing, Believable (at least moderate severity)</a:t>
          </a:r>
          <a:endParaRPr lang="en-US" sz="2000" dirty="0">
            <a:solidFill>
              <a:srgbClr val="00B050"/>
            </a:solidFill>
          </a:endParaRPr>
        </a:p>
      </dgm:t>
    </dgm:pt>
    <dgm:pt modelId="{89F27D37-C15A-460A-B025-2C709F40572E}" type="parTrans" cxnId="{359EFFC9-CEB2-4FCC-8C58-FCE011396EFC}">
      <dgm:prSet/>
      <dgm:spPr/>
      <dgm:t>
        <a:bodyPr/>
        <a:lstStyle/>
        <a:p>
          <a:endParaRPr lang="en-US"/>
        </a:p>
      </dgm:t>
    </dgm:pt>
    <dgm:pt modelId="{7F4E03ED-2226-454A-8E92-E7C3D388C6A9}" type="sibTrans" cxnId="{359EFFC9-CEB2-4FCC-8C58-FCE011396EFC}">
      <dgm:prSet/>
      <dgm:spPr/>
      <dgm:t>
        <a:bodyPr/>
        <a:lstStyle/>
        <a:p>
          <a:endParaRPr lang="en-US"/>
        </a:p>
      </dgm:t>
    </dgm:pt>
    <dgm:pt modelId="{512F5510-C296-4D1B-B007-BE644350BE0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Randomly</a:t>
          </a:r>
          <a:r>
            <a:rPr lang="en-US" sz="2000" dirty="0" smtClean="0">
              <a:solidFill>
                <a:srgbClr val="FFFF00"/>
              </a:solidFill>
            </a:rPr>
            <a:t> </a:t>
          </a:r>
          <a:r>
            <a:rPr lang="en-US" sz="2000" dirty="0" smtClean="0"/>
            <a:t>Assigned to:</a:t>
          </a:r>
          <a:endParaRPr lang="en-US" sz="2000" dirty="0"/>
        </a:p>
      </dgm:t>
    </dgm:pt>
    <dgm:pt modelId="{5DA80F14-CEF3-41E2-9553-10D4E5F0BD0C}" type="parTrans" cxnId="{80419176-D5F5-4F3A-A2DE-D83B2DBBCE89}">
      <dgm:prSet/>
      <dgm:spPr/>
      <dgm:t>
        <a:bodyPr/>
        <a:lstStyle/>
        <a:p>
          <a:endParaRPr lang="en-US"/>
        </a:p>
      </dgm:t>
    </dgm:pt>
    <dgm:pt modelId="{5F34FB24-592A-4B48-BDA0-9F8DC3E6D997}" type="sibTrans" cxnId="{80419176-D5F5-4F3A-A2DE-D83B2DBBCE89}">
      <dgm:prSet/>
      <dgm:spPr/>
      <dgm:t>
        <a:bodyPr/>
        <a:lstStyle/>
        <a:p>
          <a:endParaRPr lang="en-US"/>
        </a:p>
      </dgm:t>
    </dgm:pt>
    <dgm:pt modelId="{303245C5-2F92-4BF2-A9F3-5CC296733419}">
      <dgm:prSet phldrT="[Text]" custT="1"/>
      <dgm:spPr/>
      <dgm:t>
        <a:bodyPr/>
        <a:lstStyle/>
        <a:p>
          <a:r>
            <a:rPr lang="en-US" sz="2000" dirty="0" smtClean="0"/>
            <a:t>Standard Cognitive </a:t>
          </a:r>
          <a:r>
            <a:rPr lang="en-US" sz="2000" dirty="0" err="1" smtClean="0"/>
            <a:t>Defusion</a:t>
          </a:r>
          <a:endParaRPr lang="en-US" sz="2000" dirty="0"/>
        </a:p>
      </dgm:t>
    </dgm:pt>
    <dgm:pt modelId="{EBFE88F7-CE40-495E-9274-7B4B2FF34E16}" type="parTrans" cxnId="{7147DB03-873A-4AC2-B6AA-F30CEA196BF3}">
      <dgm:prSet/>
      <dgm:spPr/>
      <dgm:t>
        <a:bodyPr/>
        <a:lstStyle/>
        <a:p>
          <a:endParaRPr lang="en-US"/>
        </a:p>
      </dgm:t>
    </dgm:pt>
    <dgm:pt modelId="{63F09BC9-8781-49D2-9F6D-81332542B7F6}" type="sibTrans" cxnId="{7147DB03-873A-4AC2-B6AA-F30CEA196BF3}">
      <dgm:prSet/>
      <dgm:spPr/>
      <dgm:t>
        <a:bodyPr/>
        <a:lstStyle/>
        <a:p>
          <a:endParaRPr lang="en-US"/>
        </a:p>
      </dgm:t>
    </dgm:pt>
    <dgm:pt modelId="{CEA9785D-83B3-4631-9D9B-1344C4C7FF27}">
      <dgm:prSet phldrT="[Text]" custT="1"/>
      <dgm:spPr/>
      <dgm:t>
        <a:bodyPr/>
        <a:lstStyle/>
        <a:p>
          <a:r>
            <a:rPr lang="en-US" sz="2000" dirty="0" smtClean="0"/>
            <a:t>Next-day Phone Call</a:t>
          </a:r>
          <a:endParaRPr lang="en-US" sz="2000" dirty="0"/>
        </a:p>
      </dgm:t>
    </dgm:pt>
    <dgm:pt modelId="{919AA730-147E-4F58-B3E0-BF58886C8D37}" type="parTrans" cxnId="{D8320855-6CA1-4C0D-9AD9-96E1B9D75628}">
      <dgm:prSet/>
      <dgm:spPr/>
      <dgm:t>
        <a:bodyPr/>
        <a:lstStyle/>
        <a:p>
          <a:endParaRPr lang="en-US"/>
        </a:p>
      </dgm:t>
    </dgm:pt>
    <dgm:pt modelId="{A6B44CA0-FDCF-44CD-A08A-E3FBA959C400}" type="sibTrans" cxnId="{D8320855-6CA1-4C0D-9AD9-96E1B9D75628}">
      <dgm:prSet/>
      <dgm:spPr/>
      <dgm:t>
        <a:bodyPr/>
        <a:lstStyle/>
        <a:p>
          <a:endParaRPr lang="en-US"/>
        </a:p>
      </dgm:t>
    </dgm:pt>
    <dgm:pt modelId="{24D97EA8-88F0-4D4B-84B3-8D14A49CDA4B}">
      <dgm:prSet phldrT="[Text]" custT="1"/>
      <dgm:spPr/>
      <dgm:t>
        <a:bodyPr/>
        <a:lstStyle/>
        <a:p>
          <a:r>
            <a:rPr lang="en-US" sz="2000" dirty="0" smtClean="0"/>
            <a:t>Follow-up Distress &amp; Believability</a:t>
          </a:r>
          <a:endParaRPr lang="en-US" sz="2000" dirty="0"/>
        </a:p>
      </dgm:t>
    </dgm:pt>
    <dgm:pt modelId="{A1F1909C-18BA-455C-964A-5CA723B22C7B}" type="parTrans" cxnId="{E0E113F8-A645-4FDC-ACF7-D6760C2A4A7E}">
      <dgm:prSet/>
      <dgm:spPr/>
      <dgm:t>
        <a:bodyPr/>
        <a:lstStyle/>
        <a:p>
          <a:endParaRPr lang="en-US"/>
        </a:p>
      </dgm:t>
    </dgm:pt>
    <dgm:pt modelId="{A9D6CC75-B25F-4961-BCEE-9D3F5B74E275}" type="sibTrans" cxnId="{E0E113F8-A645-4FDC-ACF7-D6760C2A4A7E}">
      <dgm:prSet/>
      <dgm:spPr/>
      <dgm:t>
        <a:bodyPr/>
        <a:lstStyle/>
        <a:p>
          <a:endParaRPr lang="en-US"/>
        </a:p>
      </dgm:t>
    </dgm:pt>
    <dgm:pt modelId="{DFCDB33A-5205-48F6-BF1A-056E47EE6D95}">
      <dgm:prSet phldrT="[Text]" custT="1"/>
      <dgm:spPr/>
      <dgm:t>
        <a:bodyPr/>
        <a:lstStyle/>
        <a:p>
          <a:r>
            <a:rPr lang="en-US" sz="2000" dirty="0" smtClean="0"/>
            <a:t>Enhanced Cognitive </a:t>
          </a:r>
          <a:r>
            <a:rPr lang="en-US" sz="2000" dirty="0" err="1" smtClean="0"/>
            <a:t>Defusion</a:t>
          </a:r>
          <a:endParaRPr lang="en-US" sz="2000" dirty="0"/>
        </a:p>
      </dgm:t>
    </dgm:pt>
    <dgm:pt modelId="{966C4DB9-4D1C-4AF6-B69E-104604BAB93C}" type="parTrans" cxnId="{BA85759B-9F32-4438-95E3-DA51500572ED}">
      <dgm:prSet/>
      <dgm:spPr/>
      <dgm:t>
        <a:bodyPr/>
        <a:lstStyle/>
        <a:p>
          <a:endParaRPr lang="en-US"/>
        </a:p>
      </dgm:t>
    </dgm:pt>
    <dgm:pt modelId="{E577C45D-1726-4A6D-9417-4CFA527BA69A}" type="sibTrans" cxnId="{BA85759B-9F32-4438-95E3-DA51500572ED}">
      <dgm:prSet/>
      <dgm:spPr/>
      <dgm:t>
        <a:bodyPr/>
        <a:lstStyle/>
        <a:p>
          <a:endParaRPr lang="en-US"/>
        </a:p>
      </dgm:t>
    </dgm:pt>
    <dgm:pt modelId="{05D4270D-8E71-4E21-990F-0DDF54C84A93}">
      <dgm:prSet phldrT="[Text]" custT="1"/>
      <dgm:spPr/>
      <dgm:t>
        <a:bodyPr/>
        <a:lstStyle/>
        <a:p>
          <a:r>
            <a:rPr lang="en-US" sz="2000" dirty="0" smtClean="0"/>
            <a:t>Thought Distraction</a:t>
          </a:r>
          <a:endParaRPr lang="en-US" sz="2000" dirty="0"/>
        </a:p>
      </dgm:t>
    </dgm:pt>
    <dgm:pt modelId="{B6EF92EF-20F0-4EFB-B042-EBB501C6FF71}" type="parTrans" cxnId="{C0200CEC-C3F0-49AC-BC04-2E7B7451101B}">
      <dgm:prSet/>
      <dgm:spPr/>
      <dgm:t>
        <a:bodyPr/>
        <a:lstStyle/>
        <a:p>
          <a:endParaRPr lang="en-US"/>
        </a:p>
      </dgm:t>
    </dgm:pt>
    <dgm:pt modelId="{09BB4E1E-1475-435B-AB40-C853E42B1E35}" type="sibTrans" cxnId="{C0200CEC-C3F0-49AC-BC04-2E7B7451101B}">
      <dgm:prSet/>
      <dgm:spPr/>
      <dgm:t>
        <a:bodyPr/>
        <a:lstStyle/>
        <a:p>
          <a:endParaRPr lang="en-US"/>
        </a:p>
      </dgm:t>
    </dgm:pt>
    <dgm:pt modelId="{BCCEFA0A-3187-4254-809B-564A5A0F8F08}">
      <dgm:prSet phldrT="[Text]" custT="1"/>
      <dgm:spPr/>
      <dgm:t>
        <a:bodyPr/>
        <a:lstStyle/>
        <a:p>
          <a:r>
            <a:rPr lang="en-US" sz="2000" dirty="0" smtClean="0"/>
            <a:t>Did you practice?</a:t>
          </a:r>
          <a:endParaRPr lang="en-US" sz="2000" dirty="0"/>
        </a:p>
      </dgm:t>
    </dgm:pt>
    <dgm:pt modelId="{4EEB34C8-1857-4470-8708-299435F3C071}" type="parTrans" cxnId="{FB990ABB-484F-441F-BF63-AC2AA6627E97}">
      <dgm:prSet/>
      <dgm:spPr/>
      <dgm:t>
        <a:bodyPr/>
        <a:lstStyle/>
        <a:p>
          <a:endParaRPr lang="en-US"/>
        </a:p>
      </dgm:t>
    </dgm:pt>
    <dgm:pt modelId="{BE284AE4-BF7D-4658-9E11-ABE190805C26}" type="sibTrans" cxnId="{FB990ABB-484F-441F-BF63-AC2AA6627E97}">
      <dgm:prSet/>
      <dgm:spPr/>
      <dgm:t>
        <a:bodyPr/>
        <a:lstStyle/>
        <a:p>
          <a:endParaRPr lang="en-US"/>
        </a:p>
      </dgm:t>
    </dgm:pt>
    <dgm:pt modelId="{6280C77C-9AB1-411B-8F2A-BC8DD65CEE3C}" type="pres">
      <dgm:prSet presAssocID="{0E7D3C26-B6D7-4AD2-A371-87194E8C809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7A21D9-F2B8-442C-9172-1E9FCC37B97B}" type="pres">
      <dgm:prSet presAssocID="{060288D6-2730-4BDA-B243-138E18E7BFCA}" presName="composite" presStyleCnt="0"/>
      <dgm:spPr/>
    </dgm:pt>
    <dgm:pt modelId="{BEC3DF7B-2129-419F-8440-D7EC221B20F3}" type="pres">
      <dgm:prSet presAssocID="{060288D6-2730-4BDA-B243-138E18E7BFC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A86EC-72A1-4F74-B4D8-72FB0815CE78}" type="pres">
      <dgm:prSet presAssocID="{060288D6-2730-4BDA-B243-138E18E7BFCA}" presName="parSh" presStyleLbl="node1" presStyleIdx="0" presStyleCnt="3"/>
      <dgm:spPr/>
      <dgm:t>
        <a:bodyPr/>
        <a:lstStyle/>
        <a:p>
          <a:endParaRPr lang="en-US"/>
        </a:p>
      </dgm:t>
    </dgm:pt>
    <dgm:pt modelId="{7F0C12FC-E2EC-41AE-88BD-FE4FA0982962}" type="pres">
      <dgm:prSet presAssocID="{060288D6-2730-4BDA-B243-138E18E7BFCA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8D088-7ADE-45E0-AE28-AC067D362099}" type="pres">
      <dgm:prSet presAssocID="{0D38FD33-508F-49F2-84FD-AA6E8AB9B02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5777CFC-BCBC-42B5-A2B5-DD9FFFE2B4D1}" type="pres">
      <dgm:prSet presAssocID="{0D38FD33-508F-49F2-84FD-AA6E8AB9B024}" presName="connTx" presStyleLbl="sibTrans2D1" presStyleIdx="0" presStyleCnt="2"/>
      <dgm:spPr/>
      <dgm:t>
        <a:bodyPr/>
        <a:lstStyle/>
        <a:p>
          <a:endParaRPr lang="en-US"/>
        </a:p>
      </dgm:t>
    </dgm:pt>
    <dgm:pt modelId="{51AC16AA-FBBD-4616-8E7D-5A3C285B50A2}" type="pres">
      <dgm:prSet presAssocID="{512F5510-C296-4D1B-B007-BE644350BE0E}" presName="composite" presStyleCnt="0"/>
      <dgm:spPr/>
    </dgm:pt>
    <dgm:pt modelId="{5472231C-5684-415D-9518-74DBE8B51376}" type="pres">
      <dgm:prSet presAssocID="{512F5510-C296-4D1B-B007-BE644350BE0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5F06B-8ED4-4F41-B7BC-1BBEBAD1DF41}" type="pres">
      <dgm:prSet presAssocID="{512F5510-C296-4D1B-B007-BE644350BE0E}" presName="parSh" presStyleLbl="node1" presStyleIdx="1" presStyleCnt="3"/>
      <dgm:spPr/>
      <dgm:t>
        <a:bodyPr/>
        <a:lstStyle/>
        <a:p>
          <a:endParaRPr lang="en-US"/>
        </a:p>
      </dgm:t>
    </dgm:pt>
    <dgm:pt modelId="{B5BB7BFB-B0EF-4D75-A746-466632540A09}" type="pres">
      <dgm:prSet presAssocID="{512F5510-C296-4D1B-B007-BE644350BE0E}" presName="desTx" presStyleLbl="fgAcc1" presStyleIdx="1" presStyleCnt="3" custScaleY="100000" custLinFactNeighborX="1219" custLinFactNeighborY="3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5825D-2A28-4FD5-979B-2B2CC976F129}" type="pres">
      <dgm:prSet presAssocID="{5F34FB24-592A-4B48-BDA0-9F8DC3E6D99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B40362E-FA4A-4C6D-AA2F-AE5B9BB43830}" type="pres">
      <dgm:prSet presAssocID="{5F34FB24-592A-4B48-BDA0-9F8DC3E6D997}" presName="connTx" presStyleLbl="sibTrans2D1" presStyleIdx="1" presStyleCnt="2"/>
      <dgm:spPr/>
      <dgm:t>
        <a:bodyPr/>
        <a:lstStyle/>
        <a:p>
          <a:endParaRPr lang="en-US"/>
        </a:p>
      </dgm:t>
    </dgm:pt>
    <dgm:pt modelId="{EC4E89F0-C6EE-4112-B676-DEC70A8A50B4}" type="pres">
      <dgm:prSet presAssocID="{CEA9785D-83B3-4631-9D9B-1344C4C7FF27}" presName="composite" presStyleCnt="0"/>
      <dgm:spPr/>
    </dgm:pt>
    <dgm:pt modelId="{27A0F1A1-F8F7-4397-A65D-7F9A207B9A2C}" type="pres">
      <dgm:prSet presAssocID="{CEA9785D-83B3-4631-9D9B-1344C4C7FF27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E3FBD-B532-4811-B010-6DD559611AD0}" type="pres">
      <dgm:prSet presAssocID="{CEA9785D-83B3-4631-9D9B-1344C4C7FF27}" presName="parSh" presStyleLbl="node1" presStyleIdx="2" presStyleCnt="3"/>
      <dgm:spPr/>
      <dgm:t>
        <a:bodyPr/>
        <a:lstStyle/>
        <a:p>
          <a:endParaRPr lang="en-US"/>
        </a:p>
      </dgm:t>
    </dgm:pt>
    <dgm:pt modelId="{C0494BE0-246D-449D-A372-22144B48C521}" type="pres">
      <dgm:prSet presAssocID="{CEA9785D-83B3-4631-9D9B-1344C4C7FF27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F53930-B41F-4FC7-ABF3-9FCD878B6B31}" type="presOf" srcId="{0E7D3C26-B6D7-4AD2-A371-87194E8C8096}" destId="{6280C77C-9AB1-411B-8F2A-BC8DD65CEE3C}" srcOrd="0" destOrd="0" presId="urn:microsoft.com/office/officeart/2005/8/layout/process3"/>
    <dgm:cxn modelId="{D5C721F6-B573-4736-AE95-18DD07FD7FEC}" type="presOf" srcId="{5F34FB24-592A-4B48-BDA0-9F8DC3E6D997}" destId="{1B40362E-FA4A-4C6D-AA2F-AE5B9BB43830}" srcOrd="1" destOrd="0" presId="urn:microsoft.com/office/officeart/2005/8/layout/process3"/>
    <dgm:cxn modelId="{A97CE240-C5E9-4A82-AA48-0629A0A765D2}" type="presOf" srcId="{303245C5-2F92-4BF2-A9F3-5CC296733419}" destId="{B5BB7BFB-B0EF-4D75-A746-466632540A09}" srcOrd="0" destOrd="0" presId="urn:microsoft.com/office/officeart/2005/8/layout/process3"/>
    <dgm:cxn modelId="{D8320855-6CA1-4C0D-9AD9-96E1B9D75628}" srcId="{0E7D3C26-B6D7-4AD2-A371-87194E8C8096}" destId="{CEA9785D-83B3-4631-9D9B-1344C4C7FF27}" srcOrd="2" destOrd="0" parTransId="{919AA730-147E-4F58-B3E0-BF58886C8D37}" sibTransId="{A6B44CA0-FDCF-44CD-A08A-E3FBA959C400}"/>
    <dgm:cxn modelId="{C9B97622-F2EA-4BC3-B95E-329EFA2D9CC8}" type="presOf" srcId="{0D38FD33-508F-49F2-84FD-AA6E8AB9B024}" destId="{95777CFC-BCBC-42B5-A2B5-DD9FFFE2B4D1}" srcOrd="1" destOrd="0" presId="urn:microsoft.com/office/officeart/2005/8/layout/process3"/>
    <dgm:cxn modelId="{E0E113F8-A645-4FDC-ACF7-D6760C2A4A7E}" srcId="{CEA9785D-83B3-4631-9D9B-1344C4C7FF27}" destId="{24D97EA8-88F0-4D4B-84B3-8D14A49CDA4B}" srcOrd="0" destOrd="0" parTransId="{A1F1909C-18BA-455C-964A-5CA723B22C7B}" sibTransId="{A9D6CC75-B25F-4961-BCEE-9D3F5B74E275}"/>
    <dgm:cxn modelId="{C0200CEC-C3F0-49AC-BC04-2E7B7451101B}" srcId="{512F5510-C296-4D1B-B007-BE644350BE0E}" destId="{05D4270D-8E71-4E21-990F-0DDF54C84A93}" srcOrd="2" destOrd="0" parTransId="{B6EF92EF-20F0-4EFB-B042-EBB501C6FF71}" sibTransId="{09BB4E1E-1475-435B-AB40-C853E42B1E35}"/>
    <dgm:cxn modelId="{80419176-D5F5-4F3A-A2DE-D83B2DBBCE89}" srcId="{0E7D3C26-B6D7-4AD2-A371-87194E8C8096}" destId="{512F5510-C296-4D1B-B007-BE644350BE0E}" srcOrd="1" destOrd="0" parTransId="{5DA80F14-CEF3-41E2-9553-10D4E5F0BD0C}" sibTransId="{5F34FB24-592A-4B48-BDA0-9F8DC3E6D997}"/>
    <dgm:cxn modelId="{A35E28CB-4D16-40C0-933A-A0B13C40E143}" srcId="{0E7D3C26-B6D7-4AD2-A371-87194E8C8096}" destId="{060288D6-2730-4BDA-B243-138E18E7BFCA}" srcOrd="0" destOrd="0" parTransId="{51048F32-793C-4FE2-857E-D5692FC25941}" sibTransId="{0D38FD33-508F-49F2-84FD-AA6E8AB9B024}"/>
    <dgm:cxn modelId="{4144F0E1-BB60-4999-9200-0D5EB13D8C18}" type="presOf" srcId="{05D4270D-8E71-4E21-990F-0DDF54C84A93}" destId="{B5BB7BFB-B0EF-4D75-A746-466632540A09}" srcOrd="0" destOrd="2" presId="urn:microsoft.com/office/officeart/2005/8/layout/process3"/>
    <dgm:cxn modelId="{88C214C2-29AD-4F0F-A62B-BCB1F7CDB693}" type="presOf" srcId="{512F5510-C296-4D1B-B007-BE644350BE0E}" destId="{4435F06B-8ED4-4F41-B7BC-1BBEBAD1DF41}" srcOrd="1" destOrd="0" presId="urn:microsoft.com/office/officeart/2005/8/layout/process3"/>
    <dgm:cxn modelId="{59A22518-BE06-491D-A3B4-E0EFBD311BF2}" type="presOf" srcId="{CEA9785D-83B3-4631-9D9B-1344C4C7FF27}" destId="{27A0F1A1-F8F7-4397-A65D-7F9A207B9A2C}" srcOrd="0" destOrd="0" presId="urn:microsoft.com/office/officeart/2005/8/layout/process3"/>
    <dgm:cxn modelId="{39F131FD-9399-4133-955D-127FFE0AA66E}" type="presOf" srcId="{060288D6-2730-4BDA-B243-138E18E7BFCA}" destId="{DC7A86EC-72A1-4F74-B4D8-72FB0815CE78}" srcOrd="1" destOrd="0" presId="urn:microsoft.com/office/officeart/2005/8/layout/process3"/>
    <dgm:cxn modelId="{FB990ABB-484F-441F-BF63-AC2AA6627E97}" srcId="{CEA9785D-83B3-4631-9D9B-1344C4C7FF27}" destId="{BCCEFA0A-3187-4254-809B-564A5A0F8F08}" srcOrd="1" destOrd="0" parTransId="{4EEB34C8-1857-4470-8708-299435F3C071}" sibTransId="{BE284AE4-BF7D-4658-9E11-ABE190805C26}"/>
    <dgm:cxn modelId="{1342F433-1CA4-4A7E-9758-31FBB52EE9FA}" type="presOf" srcId="{BCCEFA0A-3187-4254-809B-564A5A0F8F08}" destId="{C0494BE0-246D-449D-A372-22144B48C521}" srcOrd="0" destOrd="1" presId="urn:microsoft.com/office/officeart/2005/8/layout/process3"/>
    <dgm:cxn modelId="{7147DB03-873A-4AC2-B6AA-F30CEA196BF3}" srcId="{512F5510-C296-4D1B-B007-BE644350BE0E}" destId="{303245C5-2F92-4BF2-A9F3-5CC296733419}" srcOrd="0" destOrd="0" parTransId="{EBFE88F7-CE40-495E-9274-7B4B2FF34E16}" sibTransId="{63F09BC9-8781-49D2-9F6D-81332542B7F6}"/>
    <dgm:cxn modelId="{6FC74904-0F03-46C6-88D6-A64B25132A86}" type="presOf" srcId="{0D38FD33-508F-49F2-84FD-AA6E8AB9B024}" destId="{F398D088-7ADE-45E0-AE28-AC067D362099}" srcOrd="0" destOrd="0" presId="urn:microsoft.com/office/officeart/2005/8/layout/process3"/>
    <dgm:cxn modelId="{84006275-56A6-4E52-8B93-4CB5EC7FF46B}" type="presOf" srcId="{CEA9785D-83B3-4631-9D9B-1344C4C7FF27}" destId="{FB0E3FBD-B532-4811-B010-6DD559611AD0}" srcOrd="1" destOrd="0" presId="urn:microsoft.com/office/officeart/2005/8/layout/process3"/>
    <dgm:cxn modelId="{1255142B-C4CF-49AF-9279-D8C9ECEEBCC4}" type="presOf" srcId="{24D97EA8-88F0-4D4B-84B3-8D14A49CDA4B}" destId="{C0494BE0-246D-449D-A372-22144B48C521}" srcOrd="0" destOrd="0" presId="urn:microsoft.com/office/officeart/2005/8/layout/process3"/>
    <dgm:cxn modelId="{359EFFC9-CEB2-4FCC-8C58-FCE011396EFC}" srcId="{060288D6-2730-4BDA-B243-138E18E7BFCA}" destId="{A8B3F7DD-157D-4F0C-86BF-A57E83B51C12}" srcOrd="0" destOrd="0" parTransId="{89F27D37-C15A-460A-B025-2C709F40572E}" sibTransId="{7F4E03ED-2226-454A-8E92-E7C3D388C6A9}"/>
    <dgm:cxn modelId="{05F9B652-7892-48E8-AF93-791CE5B01D55}" type="presOf" srcId="{5F34FB24-592A-4B48-BDA0-9F8DC3E6D997}" destId="{25D5825D-2A28-4FD5-979B-2B2CC976F129}" srcOrd="0" destOrd="0" presId="urn:microsoft.com/office/officeart/2005/8/layout/process3"/>
    <dgm:cxn modelId="{26DDC2E2-BE76-49EB-852B-31C64E7D7EAC}" type="presOf" srcId="{DFCDB33A-5205-48F6-BF1A-056E47EE6D95}" destId="{B5BB7BFB-B0EF-4D75-A746-466632540A09}" srcOrd="0" destOrd="1" presId="urn:microsoft.com/office/officeart/2005/8/layout/process3"/>
    <dgm:cxn modelId="{83CE1B0B-98CC-433E-A88A-28B019EDA5EF}" type="presOf" srcId="{A8B3F7DD-157D-4F0C-86BF-A57E83B51C12}" destId="{7F0C12FC-E2EC-41AE-88BD-FE4FA0982962}" srcOrd="0" destOrd="0" presId="urn:microsoft.com/office/officeart/2005/8/layout/process3"/>
    <dgm:cxn modelId="{BA85759B-9F32-4438-95E3-DA51500572ED}" srcId="{512F5510-C296-4D1B-B007-BE644350BE0E}" destId="{DFCDB33A-5205-48F6-BF1A-056E47EE6D95}" srcOrd="1" destOrd="0" parTransId="{966C4DB9-4D1C-4AF6-B69E-104604BAB93C}" sibTransId="{E577C45D-1726-4A6D-9417-4CFA527BA69A}"/>
    <dgm:cxn modelId="{6688FE86-4F71-4F92-AF5C-A3B792827704}" type="presOf" srcId="{060288D6-2730-4BDA-B243-138E18E7BFCA}" destId="{BEC3DF7B-2129-419F-8440-D7EC221B20F3}" srcOrd="0" destOrd="0" presId="urn:microsoft.com/office/officeart/2005/8/layout/process3"/>
    <dgm:cxn modelId="{FCEC3DCC-7EC2-4A3B-B8E5-90A147C1D3E7}" type="presOf" srcId="{512F5510-C296-4D1B-B007-BE644350BE0E}" destId="{5472231C-5684-415D-9518-74DBE8B51376}" srcOrd="0" destOrd="0" presId="urn:microsoft.com/office/officeart/2005/8/layout/process3"/>
    <dgm:cxn modelId="{31116AC9-8962-424A-8F1D-35E3FE15604D}" type="presParOf" srcId="{6280C77C-9AB1-411B-8F2A-BC8DD65CEE3C}" destId="{6A7A21D9-F2B8-442C-9172-1E9FCC37B97B}" srcOrd="0" destOrd="0" presId="urn:microsoft.com/office/officeart/2005/8/layout/process3"/>
    <dgm:cxn modelId="{FB114A3F-EE88-4123-8E63-804381BE0276}" type="presParOf" srcId="{6A7A21D9-F2B8-442C-9172-1E9FCC37B97B}" destId="{BEC3DF7B-2129-419F-8440-D7EC221B20F3}" srcOrd="0" destOrd="0" presId="urn:microsoft.com/office/officeart/2005/8/layout/process3"/>
    <dgm:cxn modelId="{A916572E-EB66-4744-A883-072A30D5281C}" type="presParOf" srcId="{6A7A21D9-F2B8-442C-9172-1E9FCC37B97B}" destId="{DC7A86EC-72A1-4F74-B4D8-72FB0815CE78}" srcOrd="1" destOrd="0" presId="urn:microsoft.com/office/officeart/2005/8/layout/process3"/>
    <dgm:cxn modelId="{43F3B916-C544-4887-A841-B6A643824705}" type="presParOf" srcId="{6A7A21D9-F2B8-442C-9172-1E9FCC37B97B}" destId="{7F0C12FC-E2EC-41AE-88BD-FE4FA0982962}" srcOrd="2" destOrd="0" presId="urn:microsoft.com/office/officeart/2005/8/layout/process3"/>
    <dgm:cxn modelId="{D193544D-0B38-41D3-A546-EFAE58FB4A80}" type="presParOf" srcId="{6280C77C-9AB1-411B-8F2A-BC8DD65CEE3C}" destId="{F398D088-7ADE-45E0-AE28-AC067D362099}" srcOrd="1" destOrd="0" presId="urn:microsoft.com/office/officeart/2005/8/layout/process3"/>
    <dgm:cxn modelId="{FED6C016-2B15-417C-86CC-34594D0A2B8A}" type="presParOf" srcId="{F398D088-7ADE-45E0-AE28-AC067D362099}" destId="{95777CFC-BCBC-42B5-A2B5-DD9FFFE2B4D1}" srcOrd="0" destOrd="0" presId="urn:microsoft.com/office/officeart/2005/8/layout/process3"/>
    <dgm:cxn modelId="{A3ACDA4D-B75A-4920-A8C6-F09D264BD0DA}" type="presParOf" srcId="{6280C77C-9AB1-411B-8F2A-BC8DD65CEE3C}" destId="{51AC16AA-FBBD-4616-8E7D-5A3C285B50A2}" srcOrd="2" destOrd="0" presId="urn:microsoft.com/office/officeart/2005/8/layout/process3"/>
    <dgm:cxn modelId="{D69586E1-67A1-4F96-8404-81C4C8CD5FB3}" type="presParOf" srcId="{51AC16AA-FBBD-4616-8E7D-5A3C285B50A2}" destId="{5472231C-5684-415D-9518-74DBE8B51376}" srcOrd="0" destOrd="0" presId="urn:microsoft.com/office/officeart/2005/8/layout/process3"/>
    <dgm:cxn modelId="{C1DBC9FD-BFC9-4071-9FE7-0293B5044E4C}" type="presParOf" srcId="{51AC16AA-FBBD-4616-8E7D-5A3C285B50A2}" destId="{4435F06B-8ED4-4F41-B7BC-1BBEBAD1DF41}" srcOrd="1" destOrd="0" presId="urn:microsoft.com/office/officeart/2005/8/layout/process3"/>
    <dgm:cxn modelId="{E0A48532-55EA-4D5D-B6FC-87ED54F379FC}" type="presParOf" srcId="{51AC16AA-FBBD-4616-8E7D-5A3C285B50A2}" destId="{B5BB7BFB-B0EF-4D75-A746-466632540A09}" srcOrd="2" destOrd="0" presId="urn:microsoft.com/office/officeart/2005/8/layout/process3"/>
    <dgm:cxn modelId="{E2C82F69-3EE5-425E-B9B0-A212E76149BE}" type="presParOf" srcId="{6280C77C-9AB1-411B-8F2A-BC8DD65CEE3C}" destId="{25D5825D-2A28-4FD5-979B-2B2CC976F129}" srcOrd="3" destOrd="0" presId="urn:microsoft.com/office/officeart/2005/8/layout/process3"/>
    <dgm:cxn modelId="{B29A9B99-D02F-4015-80DE-8C810619B3C0}" type="presParOf" srcId="{25D5825D-2A28-4FD5-979B-2B2CC976F129}" destId="{1B40362E-FA4A-4C6D-AA2F-AE5B9BB43830}" srcOrd="0" destOrd="0" presId="urn:microsoft.com/office/officeart/2005/8/layout/process3"/>
    <dgm:cxn modelId="{CEF3283E-902C-42D9-8C42-CE757AF725E3}" type="presParOf" srcId="{6280C77C-9AB1-411B-8F2A-BC8DD65CEE3C}" destId="{EC4E89F0-C6EE-4112-B676-DEC70A8A50B4}" srcOrd="4" destOrd="0" presId="urn:microsoft.com/office/officeart/2005/8/layout/process3"/>
    <dgm:cxn modelId="{748051E3-04DE-4CA1-A330-C371CBA71399}" type="presParOf" srcId="{EC4E89F0-C6EE-4112-B676-DEC70A8A50B4}" destId="{27A0F1A1-F8F7-4397-A65D-7F9A207B9A2C}" srcOrd="0" destOrd="0" presId="urn:microsoft.com/office/officeart/2005/8/layout/process3"/>
    <dgm:cxn modelId="{7974081F-C8FF-4791-845B-D50E6F516CE1}" type="presParOf" srcId="{EC4E89F0-C6EE-4112-B676-DEC70A8A50B4}" destId="{FB0E3FBD-B532-4811-B010-6DD559611AD0}" srcOrd="1" destOrd="0" presId="urn:microsoft.com/office/officeart/2005/8/layout/process3"/>
    <dgm:cxn modelId="{19BA04F0-5664-4625-9D11-DC7ACE33CFBC}" type="presParOf" srcId="{EC4E89F0-C6EE-4112-B676-DEC70A8A50B4}" destId="{C0494BE0-246D-449D-A372-22144B48C52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624F6F0-9615-48E5-9965-0AE8FA6CF9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01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F6F0-9615-48E5-9965-0AE8FA6CF99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C35822-C028-46DB-B82C-C50E1342D107}" type="slidenum">
              <a:rPr lang="en-US"/>
              <a:pPr/>
              <a:t>11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44E72-2071-4365-A4F1-D5148EC9B1E7}" type="slidenum">
              <a:rPr lang="en-US"/>
              <a:pPr/>
              <a:t>14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FD778A-BE5A-4295-A652-CA8B54FC8CD4}" type="slidenum">
              <a:rPr lang="en-US"/>
              <a:pPr/>
              <a:t>15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F6F0-9615-48E5-9965-0AE8FA6CF99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FC122A-6DA1-4C03-A980-C30EC5F1BB8B}" type="slidenum">
              <a:rPr lang="en-US"/>
              <a:pPr/>
              <a:t>17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8CD813-1770-45DD-9C76-2FFCCC600E70}" type="slidenum">
              <a:rPr lang="en-US"/>
              <a:pPr/>
              <a:t>18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F6F0-9615-48E5-9965-0AE8FA6CF99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14818A2-DA67-4371-AC5D-85986F0EB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4A19EC-283F-4AE4-804F-4E7534DBDB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3101D7-4150-42B5-984C-B55C564B99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DDF648-73E1-42A4-B840-FFBCE53FF9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BB91EE-6220-4C5C-9D84-2EF2229305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11BB07-2498-4CB4-AC6D-C02351D0D3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FE2416-E2D3-4545-9BB8-4030219399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589EBA-C282-431E-8FD6-9741BA46843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68D54D-4EE0-4729-976B-129742ABE6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5293C0-F3DC-4ACC-9677-95835D4D81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BFEADA-20FB-4B41-A840-DD27A4B5AB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9EE92-443A-4005-B99B-2AD044A630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050EB8A-61A0-4C3B-A037-C9CF03A2EAB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hodeislandhospital.org/oth/Page.asp?PageID=OTH00002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772400" cy="1920875"/>
          </a:xfrm>
        </p:spPr>
        <p:txBody>
          <a:bodyPr/>
          <a:lstStyle/>
          <a:p>
            <a:r>
              <a:rPr lang="en-US" sz="4000" dirty="0" smtClean="0"/>
              <a:t>Using Mobile Technology to Test the Immediate Effect of Cognitive </a:t>
            </a:r>
            <a:r>
              <a:rPr lang="en-US" sz="4000" dirty="0" err="1" smtClean="0"/>
              <a:t>Defusion</a:t>
            </a:r>
            <a:r>
              <a:rPr lang="en-US" sz="4000" dirty="0" smtClean="0"/>
              <a:t> in a Clinical Sample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297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Kristy L. </a:t>
            </a:r>
            <a:r>
              <a:rPr lang="en-US" sz="2400" dirty="0" err="1" smtClean="0"/>
              <a:t>Dalrymple</a:t>
            </a:r>
            <a:r>
              <a:rPr lang="en-US" sz="2400" dirty="0" smtClean="0"/>
              <a:t>, Ph.D.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Brandon A. Gaudiano, Ph.D.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Lia Rosenstein, B.A.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Emily Walsh, B.A.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Mark Zimmerman, M.D. </a:t>
            </a:r>
            <a:endParaRPr lang="en-US" sz="2400" dirty="0"/>
          </a:p>
          <a:p>
            <a:pPr algn="l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Association for Contextual Behavioral Science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Minneapolis, June 2014</a:t>
            </a:r>
          </a:p>
          <a:p>
            <a:pPr algn="l">
              <a:lnSpc>
                <a:spcPct val="80000"/>
              </a:lnSpc>
            </a:pPr>
            <a:endParaRPr lang="en-US" sz="1600" dirty="0" smtClean="0"/>
          </a:p>
          <a:p>
            <a:pPr algn="l">
              <a:lnSpc>
                <a:spcPct val="80000"/>
              </a:lnSpc>
            </a:pPr>
            <a:endParaRPr lang="en-US" sz="1600" dirty="0"/>
          </a:p>
        </p:txBody>
      </p:sp>
      <p:pic>
        <p:nvPicPr>
          <p:cNvPr id="6" name="Picture 10" descr="3C_Med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1"/>
            <a:ext cx="2590800" cy="685799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2053" name="Picture 5" descr="Rhode Island Hospital - A Lifespan Partn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228600"/>
            <a:ext cx="2819400" cy="685800"/>
          </a:xfrm>
          <a:prstGeom prst="rect">
            <a:avLst/>
          </a:prstGeom>
          <a:noFill/>
        </p:spPr>
      </p:pic>
      <p:pic>
        <p:nvPicPr>
          <p:cNvPr id="7" name="Picture 11" descr="butlerlogo_blu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228600"/>
            <a:ext cx="2905125" cy="6858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Participants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74 adults with current depressive disorder diagnosis</a:t>
            </a:r>
          </a:p>
          <a:p>
            <a:endParaRPr lang="en-US" dirty="0" smtClean="0"/>
          </a:p>
          <a:p>
            <a:r>
              <a:rPr lang="en-US" dirty="0" smtClean="0"/>
              <a:t>Exclusions:</a:t>
            </a:r>
          </a:p>
          <a:p>
            <a:pPr lvl="1"/>
            <a:r>
              <a:rPr lang="en-US" dirty="0" smtClean="0"/>
              <a:t>Bipolar disorder</a:t>
            </a:r>
          </a:p>
          <a:p>
            <a:pPr lvl="1"/>
            <a:r>
              <a:rPr lang="en-US" dirty="0" smtClean="0"/>
              <a:t>Psychosis</a:t>
            </a:r>
          </a:p>
          <a:p>
            <a:pPr lvl="1"/>
            <a:r>
              <a:rPr lang="en-US" dirty="0" smtClean="0"/>
              <a:t>Active suicidal ideation</a:t>
            </a:r>
          </a:p>
          <a:p>
            <a:pPr lvl="1"/>
            <a:r>
              <a:rPr lang="en-US" dirty="0" smtClean="0"/>
              <a:t>Currently receiving 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Recruitment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219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 smtClean="0"/>
              <a:t>Referred by treatment provider based on diagnosis</a:t>
            </a:r>
          </a:p>
          <a:p>
            <a:pPr marL="0" indent="0" algn="ctr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dirty="0" smtClean="0"/>
              <a:t>Or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 smtClean="0"/>
              <a:t>Responded to social media ad; then confirmed by brief diagnostic interview </a:t>
            </a:r>
            <a:r>
              <a:rPr lang="en-US" sz="2800" dirty="0" smtClean="0"/>
              <a:t>(SCID mood &amp; psychosis modules)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800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 smtClean="0"/>
              <a:t>Compensated $10 for participation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061981"/>
              </p:ext>
            </p:extLst>
          </p:nvPr>
        </p:nvGraphicFramePr>
        <p:xfrm>
          <a:off x="1143000" y="1676400"/>
          <a:ext cx="6827520" cy="4343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</a:tblGrid>
              <a:tr h="472531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Post-Task1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Post-Task2</a:t>
                      </a:r>
                      <a:endParaRPr lang="en-US" dirty="0"/>
                    </a:p>
                  </a:txBody>
                  <a:tcPr/>
                </a:tc>
              </a:tr>
              <a:tr h="815601">
                <a:tc>
                  <a:txBody>
                    <a:bodyPr/>
                    <a:lstStyle/>
                    <a:p>
                      <a:r>
                        <a:rPr lang="en-US" dirty="0" smtClean="0"/>
                        <a:t>Demographics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472531">
                <a:tc>
                  <a:txBody>
                    <a:bodyPr/>
                    <a:lstStyle/>
                    <a:p>
                      <a:r>
                        <a:rPr lang="en-US" dirty="0" smtClean="0"/>
                        <a:t>CUDOS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72531">
                <a:tc>
                  <a:txBody>
                    <a:bodyPr/>
                    <a:lstStyle/>
                    <a:p>
                      <a:r>
                        <a:rPr lang="en-US" dirty="0" smtClean="0"/>
                        <a:t>AAQ-II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72531">
                <a:tc>
                  <a:txBody>
                    <a:bodyPr/>
                    <a:lstStyle/>
                    <a:p>
                      <a:r>
                        <a:rPr lang="en-US" dirty="0" smtClean="0"/>
                        <a:t>PANAS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1165145">
                <a:tc>
                  <a:txBody>
                    <a:bodyPr/>
                    <a:lstStyle/>
                    <a:p>
                      <a:r>
                        <a:rPr lang="en-US" dirty="0" smtClean="0"/>
                        <a:t>Thought</a:t>
                      </a:r>
                      <a:r>
                        <a:rPr lang="en-US" baseline="0" dirty="0" smtClean="0"/>
                        <a:t> Distress &amp; Believability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472531">
                <a:tc>
                  <a:txBody>
                    <a:bodyPr/>
                    <a:lstStyle/>
                    <a:p>
                      <a:r>
                        <a:rPr lang="en-US" dirty="0" smtClean="0"/>
                        <a:t>Usefulness Scale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Procedures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484969508"/>
              </p:ext>
            </p:extLst>
          </p:nvPr>
        </p:nvGraphicFramePr>
        <p:xfrm>
          <a:off x="304800" y="1219200"/>
          <a:ext cx="8305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Standard Cognitive </a:t>
            </a:r>
            <a:r>
              <a:rPr lang="en-US" dirty="0" err="1" smtClean="0"/>
              <a:t>Defusion</a:t>
            </a:r>
            <a:endParaRPr lang="en-US" b="1" dirty="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2057400"/>
            <a:ext cx="8153400" cy="4495800"/>
          </a:xfrm>
        </p:spPr>
        <p:txBody>
          <a:bodyPr/>
          <a:lstStyle/>
          <a:p>
            <a:pPr>
              <a:buClr>
                <a:schemeClr val="tx1"/>
              </a:buClr>
              <a:buNone/>
            </a:pPr>
            <a:endParaRPr lang="en-US" dirty="0" smtClean="0"/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Rationale </a:t>
            </a:r>
            <a:r>
              <a:rPr lang="en-US" dirty="0"/>
              <a:t>and training with “milk”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Task 1: repeat self-relevant word for 20 sec.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Task 2: same as Task 1   </a:t>
            </a:r>
          </a:p>
          <a:p>
            <a:pPr>
              <a:buClr>
                <a:schemeClr val="tx1"/>
              </a:buClr>
              <a:buNone/>
            </a:pPr>
            <a:endParaRPr lang="en-US" dirty="0" smtClean="0"/>
          </a:p>
        </p:txBody>
      </p:sp>
      <p:pic>
        <p:nvPicPr>
          <p:cNvPr id="6" name="Picture 5" descr="http://payload.cargocollective.com/1/0/11288/288287/BrooklynMilk_Preview_96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447800"/>
            <a:ext cx="38100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Enhanced Cognitive </a:t>
            </a:r>
            <a:r>
              <a:rPr lang="en-US" b="1" dirty="0" err="1" smtClean="0"/>
              <a:t>Defusion</a:t>
            </a:r>
            <a:endParaRPr lang="en-US" b="1" dirty="0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143000"/>
            <a:ext cx="8153400" cy="4495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Rationale and training with “milk”</a:t>
            </a:r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Task 1: repeat self-relevant word for 20 sec.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Record with Voice Changer app</a:t>
            </a:r>
          </a:p>
          <a:p>
            <a:pPr lvl="1"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Task 2: playback recording in “helium”</a:t>
            </a:r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  <a:buNone/>
            </a:pPr>
            <a:r>
              <a:rPr lang="en-US" dirty="0" smtClean="0"/>
              <a:t>   </a:t>
            </a:r>
          </a:p>
        </p:txBody>
      </p:sp>
      <p:pic>
        <p:nvPicPr>
          <p:cNvPr id="5" name="Picture 4" descr="http://c8.nrostatic.com/sites/default/files/uploaded/pic_giant_030713_SM_ipho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648200"/>
            <a:ext cx="2910392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Phone Screenshot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1" y="457200"/>
            <a:ext cx="5029200" cy="548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dirty="0" smtClean="0"/>
              <a:t>Thought Distraction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219200"/>
            <a:ext cx="8153400" cy="4495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Rationale and training with “milk”</a:t>
            </a:r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Task 1: distract from self-relevant word for 20 sec.</a:t>
            </a:r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Task 2: distract again      </a:t>
            </a:r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  <a:buNone/>
            </a:pPr>
            <a:endParaRPr lang="en-US" dirty="0" smtClean="0"/>
          </a:p>
        </p:txBody>
      </p:sp>
      <p:pic>
        <p:nvPicPr>
          <p:cNvPr id="4" name="Picture 3" descr="http://education-portal.com/cimages/multimages/16/thought-suppressio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962400"/>
            <a:ext cx="2795208" cy="2209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Sample</a:t>
            </a:r>
            <a:endParaRPr lang="en-US" b="1" dirty="0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447800"/>
            <a:ext cx="8153400" cy="4495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75% female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82% Caucasian</a:t>
            </a:r>
          </a:p>
          <a:p>
            <a:pPr>
              <a:buClr>
                <a:schemeClr val="tx1"/>
              </a:buClr>
            </a:pPr>
            <a:r>
              <a:rPr lang="en-US" i="1" dirty="0" smtClean="0"/>
              <a:t>M </a:t>
            </a:r>
            <a:r>
              <a:rPr lang="en-US" dirty="0" smtClean="0"/>
              <a:t>Age = 42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41% never married, 34% married/cohabitating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41% HS/GED as highest degree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47% employed, 37% unemployed/disability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Ns: SCD = 23; ECD = 24; TD = 27 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Most common thoughts: failure, worthless</a:t>
            </a:r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Hypothesis 1: Overall, </a:t>
            </a:r>
            <a:r>
              <a:rPr lang="en-US" dirty="0" err="1" smtClean="0"/>
              <a:t>defusion</a:t>
            </a:r>
            <a:r>
              <a:rPr lang="en-US" dirty="0" smtClean="0"/>
              <a:t> will result in lower thought distress and believability ratings compared to thought distraction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/>
              <a:t>ANCOVAs for Task 1 and 2 ratings, controlling for pre task </a:t>
            </a:r>
            <a:r>
              <a:rPr lang="en-US" dirty="0" smtClean="0"/>
              <a:t>ratings</a:t>
            </a:r>
            <a:endParaRPr lang="en-US" dirty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Grant Funding:</a:t>
            </a:r>
          </a:p>
          <a:p>
            <a:pPr lvl="1"/>
            <a:r>
              <a:rPr lang="en-US" dirty="0" smtClean="0"/>
              <a:t>NIMH K23MH085730 (PI: </a:t>
            </a:r>
            <a:r>
              <a:rPr lang="en-US" dirty="0" err="1" smtClean="0"/>
              <a:t>Dalrymple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Additional Research Assistants/students:</a:t>
            </a:r>
          </a:p>
          <a:p>
            <a:pPr lvl="1"/>
            <a:r>
              <a:rPr lang="en-US" dirty="0" smtClean="0"/>
              <a:t>Jennifer Martinez</a:t>
            </a:r>
          </a:p>
          <a:p>
            <a:pPr lvl="1"/>
            <a:r>
              <a:rPr lang="en-US" dirty="0" smtClean="0"/>
              <a:t>Elizabeth </a:t>
            </a:r>
            <a:r>
              <a:rPr lang="en-US" dirty="0" err="1" smtClean="0"/>
              <a:t>Tepe</a:t>
            </a:r>
            <a:endParaRPr lang="en-US" dirty="0" smtClean="0"/>
          </a:p>
          <a:p>
            <a:pPr lvl="1"/>
            <a:r>
              <a:rPr lang="en-US" dirty="0" smtClean="0"/>
              <a:t>Trevor Lewis</a:t>
            </a:r>
          </a:p>
          <a:p>
            <a:pPr lvl="1"/>
            <a:r>
              <a:rPr lang="en-US" dirty="0" smtClean="0"/>
              <a:t>Kathryn </a:t>
            </a:r>
            <a:r>
              <a:rPr lang="en-US" dirty="0" err="1" smtClean="0"/>
              <a:t>Nowlan</a:t>
            </a:r>
            <a:endParaRPr lang="en-US" dirty="0" smtClean="0"/>
          </a:p>
          <a:p>
            <a:r>
              <a:rPr lang="en-US" dirty="0" smtClean="0"/>
              <a:t>Special thanks to Dr. Akihiko Masuda!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Distress 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524000" y="1397000"/>
          <a:ext cx="6096000" cy="226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524000" y="3733800"/>
          <a:ext cx="6096000" cy="26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1600" y="5334000"/>
            <a:ext cx="838200" cy="307777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2"/>
                </a:solidFill>
              </a:rPr>
              <a:t>*p =0.03</a:t>
            </a:r>
            <a:endParaRPr lang="en-US" sz="1400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Believability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524000" y="1397000"/>
          <a:ext cx="6096000" cy="241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1524000" y="4038600"/>
          <a:ext cx="6096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1600" y="1600200"/>
            <a:ext cx="76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2"/>
                </a:solidFill>
              </a:rPr>
              <a:t>p </a:t>
            </a:r>
            <a:r>
              <a:rPr lang="en-US" sz="1400" dirty="0" smtClean="0">
                <a:solidFill>
                  <a:schemeClr val="bg2"/>
                </a:solidFill>
              </a:rPr>
              <a:t>= 0.07</a:t>
            </a:r>
            <a:endParaRPr lang="en-US" sz="1400" i="1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5715000"/>
            <a:ext cx="9144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2"/>
                </a:solidFill>
              </a:rPr>
              <a:t>*p </a:t>
            </a:r>
            <a:r>
              <a:rPr lang="en-US" sz="1400" dirty="0" smtClean="0">
                <a:solidFill>
                  <a:schemeClr val="bg2"/>
                </a:solidFill>
              </a:rPr>
              <a:t>= 0.05</a:t>
            </a:r>
            <a:endParaRPr lang="en-US" sz="1400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Day Follow-up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N=63</a:t>
            </a:r>
          </a:p>
          <a:p>
            <a:endParaRPr lang="en-US" dirty="0" smtClean="0"/>
          </a:p>
          <a:p>
            <a:r>
              <a:rPr lang="en-US" dirty="0" smtClean="0"/>
              <a:t>57% reported practicing strategy on own</a:t>
            </a:r>
          </a:p>
          <a:p>
            <a:pPr lvl="1"/>
            <a:r>
              <a:rPr lang="en-US" dirty="0" smtClean="0"/>
              <a:t>No difference between groups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Ratings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447800" y="1828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81600" y="2590800"/>
            <a:ext cx="9144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2"/>
                </a:solidFill>
              </a:rPr>
              <a:t>*p </a:t>
            </a:r>
            <a:r>
              <a:rPr lang="en-US" sz="1400" dirty="0" smtClean="0">
                <a:solidFill>
                  <a:schemeClr val="bg2"/>
                </a:solidFill>
              </a:rPr>
              <a:t>= 0.05</a:t>
            </a:r>
            <a:endParaRPr lang="en-US" sz="1400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Analyses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Hypothesis 2:  Enhanced cognitive </a:t>
            </a:r>
            <a:r>
              <a:rPr lang="en-US" dirty="0" err="1" smtClean="0"/>
              <a:t>defusion</a:t>
            </a:r>
            <a:r>
              <a:rPr lang="en-US" dirty="0" smtClean="0"/>
              <a:t> will produce an increased effect compared with standard </a:t>
            </a:r>
            <a:r>
              <a:rPr lang="en-US" dirty="0" err="1" smtClean="0"/>
              <a:t>defusion</a:t>
            </a:r>
            <a:r>
              <a:rPr lang="en-US" dirty="0" smtClean="0"/>
              <a:t> after Task 2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ANCOVAs </a:t>
            </a:r>
            <a:r>
              <a:rPr lang="en-US" dirty="0"/>
              <a:t>separately for TD vs. </a:t>
            </a:r>
            <a:r>
              <a:rPr lang="en-US" dirty="0" smtClean="0"/>
              <a:t>SCD </a:t>
            </a:r>
            <a:r>
              <a:rPr lang="en-US" dirty="0"/>
              <a:t>and TD vs. ECD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Distress Task 2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447800" y="1371600"/>
          <a:ext cx="6858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447800" y="3886200"/>
          <a:ext cx="60960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05400" y="4953000"/>
            <a:ext cx="8382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*</a:t>
            </a:r>
            <a:r>
              <a:rPr lang="en-US" sz="1400" i="1" dirty="0" smtClean="0">
                <a:solidFill>
                  <a:schemeClr val="bg2"/>
                </a:solidFill>
              </a:rPr>
              <a:t>p </a:t>
            </a:r>
            <a:r>
              <a:rPr lang="en-US" sz="1400" dirty="0" smtClean="0">
                <a:solidFill>
                  <a:schemeClr val="bg2"/>
                </a:solidFill>
              </a:rPr>
              <a:t>= 0.03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Believability Task 2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1397000"/>
          <a:ext cx="7010400" cy="218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524000" y="3886200"/>
          <a:ext cx="6096000" cy="248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Thought Distress: SCD vs. ECD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762000" y="12192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76800" y="2895600"/>
            <a:ext cx="9144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2"/>
                </a:solidFill>
              </a:rPr>
              <a:t>d</a:t>
            </a:r>
            <a:r>
              <a:rPr lang="en-US" sz="1400" dirty="0" smtClean="0">
                <a:solidFill>
                  <a:schemeClr val="bg2"/>
                </a:solidFill>
              </a:rPr>
              <a:t>  = 0.43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962400"/>
            <a:ext cx="8382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2"/>
                </a:solidFill>
              </a:rPr>
              <a:t>d </a:t>
            </a:r>
            <a:r>
              <a:rPr lang="en-US" sz="1400" dirty="0" smtClean="0">
                <a:solidFill>
                  <a:schemeClr val="bg2"/>
                </a:solidFill>
              </a:rPr>
              <a:t>= 0.75</a:t>
            </a:r>
            <a:endParaRPr lang="en-US" sz="1400" i="1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46482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Between Cohen’s </a:t>
            </a:r>
            <a:r>
              <a:rPr lang="en-US" sz="1400" i="1" dirty="0" smtClean="0"/>
              <a:t>d </a:t>
            </a:r>
            <a:r>
              <a:rPr lang="en-US" sz="1400" dirty="0" smtClean="0"/>
              <a:t>= 0.31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Believability: SCD vs. ECD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609600" y="1397000"/>
          <a:ext cx="800100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76800" y="3429000"/>
            <a:ext cx="9144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2"/>
                </a:solidFill>
              </a:rPr>
              <a:t>d </a:t>
            </a:r>
            <a:r>
              <a:rPr lang="en-US" sz="1400" dirty="0" smtClean="0">
                <a:solidFill>
                  <a:schemeClr val="bg2"/>
                </a:solidFill>
              </a:rPr>
              <a:t>= 0.42</a:t>
            </a:r>
            <a:endParaRPr lang="en-US" sz="1400" i="1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4495800"/>
            <a:ext cx="9144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2"/>
                </a:solidFill>
              </a:rPr>
              <a:t>d </a:t>
            </a:r>
            <a:r>
              <a:rPr lang="en-US" sz="1400" dirty="0" smtClean="0">
                <a:solidFill>
                  <a:schemeClr val="bg2"/>
                </a:solidFill>
              </a:rPr>
              <a:t>= 0.70</a:t>
            </a:r>
            <a:endParaRPr lang="en-US" sz="1400" i="1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47244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Between Cohen’s </a:t>
            </a:r>
            <a:r>
              <a:rPr lang="en-US" sz="1400" i="1" dirty="0" smtClean="0"/>
              <a:t>d </a:t>
            </a:r>
            <a:r>
              <a:rPr lang="en-US" sz="1400" dirty="0" smtClean="0"/>
              <a:t>= 0.35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Acceptability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85800" y="1397000"/>
          <a:ext cx="76200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Defusion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Reducing attachment to thoughts by altering the context</a:t>
            </a:r>
          </a:p>
          <a:p>
            <a:pPr lvl="1"/>
            <a:r>
              <a:rPr lang="en-US" dirty="0" smtClean="0"/>
              <a:t>i.e., experiencing thoughts as thoughts</a:t>
            </a:r>
          </a:p>
          <a:p>
            <a:pPr lvl="1"/>
            <a:r>
              <a:rPr lang="en-US" dirty="0" smtClean="0"/>
              <a:t>“I am having the thought that I’m worthless”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Potential mediator of treatment effects</a:t>
            </a:r>
          </a:p>
          <a:p>
            <a:pPr lvl="1"/>
            <a:r>
              <a:rPr lang="en-US" dirty="0" smtClean="0"/>
              <a:t>Believability of thoughts in depression/psychosis </a:t>
            </a:r>
            <a:r>
              <a:rPr lang="en-US" sz="1600" dirty="0" smtClean="0"/>
              <a:t>(</a:t>
            </a:r>
            <a:r>
              <a:rPr lang="en-US" sz="1600" dirty="0" err="1" smtClean="0"/>
              <a:t>Zettle</a:t>
            </a:r>
            <a:r>
              <a:rPr lang="en-US" sz="1600" dirty="0" smtClean="0"/>
              <a:t> et al., 2011; Bach et al., 2013; Gaudiano et al., 2010)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Hypothesis 1 supported</a:t>
            </a:r>
          </a:p>
          <a:p>
            <a:pPr lvl="1"/>
            <a:r>
              <a:rPr lang="en-US" dirty="0" smtClean="0"/>
              <a:t>Effect of </a:t>
            </a:r>
            <a:r>
              <a:rPr lang="en-US" dirty="0" err="1" smtClean="0"/>
              <a:t>defusion</a:t>
            </a:r>
            <a:r>
              <a:rPr lang="en-US" dirty="0" smtClean="0"/>
              <a:t> combined &gt; thought distraction by Task 2</a:t>
            </a:r>
          </a:p>
          <a:p>
            <a:r>
              <a:rPr lang="en-US" dirty="0" smtClean="0"/>
              <a:t>Partial support for Hypothesis 2</a:t>
            </a:r>
          </a:p>
          <a:p>
            <a:pPr lvl="1"/>
            <a:r>
              <a:rPr lang="en-US" dirty="0" smtClean="0"/>
              <a:t>For Task 2 distress, ECD &gt; TD but SCD not &gt; TD</a:t>
            </a:r>
          </a:p>
          <a:p>
            <a:r>
              <a:rPr lang="en-US" dirty="0" smtClean="0"/>
              <a:t>Consistent with other studies on non-clinical populations</a:t>
            </a:r>
          </a:p>
          <a:p>
            <a:r>
              <a:rPr lang="en-US" dirty="0" smtClean="0"/>
              <a:t>Acceptable strategies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Converging evidence that </a:t>
            </a:r>
            <a:r>
              <a:rPr lang="en-US" dirty="0" err="1" smtClean="0"/>
              <a:t>defusion</a:t>
            </a:r>
            <a:r>
              <a:rPr lang="en-US" dirty="0" smtClean="0"/>
              <a:t> is an important part of model</a:t>
            </a:r>
          </a:p>
          <a:p>
            <a:endParaRPr lang="en-US" dirty="0" smtClean="0"/>
          </a:p>
          <a:p>
            <a:r>
              <a:rPr lang="en-US" dirty="0" smtClean="0"/>
              <a:t>Technology-enhanced </a:t>
            </a:r>
            <a:r>
              <a:rPr lang="en-US" dirty="0" err="1" smtClean="0"/>
              <a:t>defusion</a:t>
            </a:r>
            <a:r>
              <a:rPr lang="en-US" dirty="0" smtClean="0"/>
              <a:t> at least as effective &amp; easy to use as standard </a:t>
            </a:r>
            <a:r>
              <a:rPr lang="en-US" dirty="0" err="1" smtClean="0"/>
              <a:t>defusion</a:t>
            </a:r>
            <a:endParaRPr lang="en-US" dirty="0" smtClean="0"/>
          </a:p>
          <a:p>
            <a:pPr lvl="1"/>
            <a:r>
              <a:rPr lang="en-US" dirty="0" smtClean="0"/>
              <a:t>Introduces an additional contextual manipulation that may enhance </a:t>
            </a:r>
            <a:r>
              <a:rPr lang="en-US" dirty="0" err="1" smtClean="0"/>
              <a:t>defusion</a:t>
            </a:r>
            <a:r>
              <a:rPr lang="en-US" dirty="0" smtClean="0"/>
              <a:t> effect</a:t>
            </a:r>
          </a:p>
          <a:p>
            <a:endParaRPr lang="en-US" dirty="0" smtClean="0"/>
          </a:p>
          <a:p>
            <a:r>
              <a:rPr lang="en-US" dirty="0" smtClean="0"/>
              <a:t>Mobility &amp; low-cost may facilitate greater practice, generalization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Small sample size</a:t>
            </a:r>
          </a:p>
          <a:p>
            <a:endParaRPr lang="en-US" sz="2000" dirty="0" smtClean="0"/>
          </a:p>
          <a:p>
            <a:r>
              <a:rPr lang="en-US" dirty="0" smtClean="0"/>
              <a:t>Low power for direct SCD-ECD comparisons</a:t>
            </a:r>
          </a:p>
          <a:p>
            <a:endParaRPr lang="en-US" sz="2000" dirty="0" smtClean="0"/>
          </a:p>
          <a:p>
            <a:r>
              <a:rPr lang="en-US" dirty="0" smtClean="0"/>
              <a:t>Missing next-day follow-up data</a:t>
            </a:r>
          </a:p>
          <a:p>
            <a:endParaRPr lang="en-US" sz="2000" dirty="0" smtClean="0"/>
          </a:p>
          <a:p>
            <a:r>
              <a:rPr lang="en-US" dirty="0" smtClean="0"/>
              <a:t>Clinician diagnoses versus brief diagnostic interview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Test in larger sample</a:t>
            </a:r>
          </a:p>
          <a:p>
            <a:endParaRPr lang="en-US" sz="1400" dirty="0" smtClean="0"/>
          </a:p>
          <a:p>
            <a:r>
              <a:rPr lang="en-US" dirty="0" smtClean="0"/>
              <a:t>Cognitive restructuring (CR) as comparison rather than thought distraction</a:t>
            </a:r>
          </a:p>
          <a:p>
            <a:pPr lvl="1"/>
            <a:r>
              <a:rPr lang="en-US" dirty="0" err="1" smtClean="0"/>
              <a:t>Yovel</a:t>
            </a:r>
            <a:r>
              <a:rPr lang="en-US" dirty="0" smtClean="0"/>
              <a:t> et al. 2014: CR vs. CD after mood induction</a:t>
            </a:r>
          </a:p>
          <a:p>
            <a:pPr lvl="2"/>
            <a:r>
              <a:rPr lang="en-US" dirty="0" smtClean="0"/>
              <a:t>Similarly effective in improving mood</a:t>
            </a:r>
          </a:p>
          <a:p>
            <a:pPr lvl="2"/>
            <a:r>
              <a:rPr lang="en-US" dirty="0" smtClean="0"/>
              <a:t>Operated through different appraisal vs. acceptance mechanisms</a:t>
            </a:r>
          </a:p>
          <a:p>
            <a:endParaRPr lang="en-US" sz="1400" dirty="0" smtClean="0"/>
          </a:p>
          <a:p>
            <a:r>
              <a:rPr lang="en-US" dirty="0" smtClean="0"/>
              <a:t>Take-home component: practice on own, come back for follow-up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Component Meta-Analysis </a:t>
            </a:r>
            <a:r>
              <a:rPr lang="en-US" sz="2800" dirty="0" smtClean="0"/>
              <a:t>(Levin et al., 2012)</a:t>
            </a:r>
            <a:endParaRPr lang="en-US" sz="2800" dirty="0"/>
          </a:p>
        </p:txBody>
      </p:sp>
      <p:pic>
        <p:nvPicPr>
          <p:cNvPr id="2396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763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rame 6"/>
          <p:cNvSpPr/>
          <p:nvPr/>
        </p:nvSpPr>
        <p:spPr>
          <a:xfrm>
            <a:off x="152400" y="3352800"/>
            <a:ext cx="8534400" cy="6096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Defusion</a:t>
            </a:r>
            <a:r>
              <a:rPr lang="en-US" sz="3600" dirty="0" smtClean="0"/>
              <a:t> and Depression</a:t>
            </a:r>
            <a:br>
              <a:rPr lang="en-US" sz="3600" dirty="0" smtClean="0"/>
            </a:br>
            <a:r>
              <a:rPr lang="en-US" sz="2400" dirty="0" smtClean="0"/>
              <a:t>Masuda, </a:t>
            </a:r>
            <a:r>
              <a:rPr lang="en-US" sz="2400" dirty="0" err="1" smtClean="0"/>
              <a:t>Twohig</a:t>
            </a:r>
            <a:r>
              <a:rPr lang="en-US" sz="2400" dirty="0" smtClean="0"/>
              <a:t>, et al. (2010)</a:t>
            </a:r>
            <a:endParaRPr lang="en-US" sz="2400" dirty="0"/>
          </a:p>
        </p:txBody>
      </p:sp>
      <p:pic>
        <p:nvPicPr>
          <p:cNvPr id="1853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038600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3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00200"/>
            <a:ext cx="4038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Defusion</a:t>
            </a:r>
            <a:r>
              <a:rPr lang="en-US" sz="3600" dirty="0" smtClean="0"/>
              <a:t> and Depression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2400" dirty="0" smtClean="0"/>
              <a:t>Masuda, Feinstein, et al. (2010)</a:t>
            </a:r>
            <a:endParaRPr lang="en-US" sz="2400" dirty="0"/>
          </a:p>
        </p:txBody>
      </p:sp>
      <p:pic>
        <p:nvPicPr>
          <p:cNvPr id="1863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37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00200"/>
            <a:ext cx="419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Study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Preliminary evidence for </a:t>
            </a:r>
            <a:r>
              <a:rPr lang="en-US" dirty="0" err="1" smtClean="0"/>
              <a:t>defusion</a:t>
            </a:r>
            <a:r>
              <a:rPr lang="en-US" dirty="0" smtClean="0"/>
              <a:t> as a mediator/effective component</a:t>
            </a:r>
          </a:p>
          <a:p>
            <a:endParaRPr lang="en-US" dirty="0" smtClean="0"/>
          </a:p>
          <a:p>
            <a:r>
              <a:rPr lang="en-US" dirty="0" smtClean="0"/>
              <a:t>No studies testing </a:t>
            </a:r>
            <a:r>
              <a:rPr lang="en-US" dirty="0" err="1" smtClean="0"/>
              <a:t>defusion</a:t>
            </a:r>
            <a:r>
              <a:rPr lang="en-US" dirty="0" smtClean="0"/>
              <a:t> in a clinical sample diagnosed with depression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Technology-based </a:t>
            </a:r>
            <a:r>
              <a:rPr lang="en-US" dirty="0" err="1" smtClean="0"/>
              <a:t>defusion</a:t>
            </a:r>
            <a:r>
              <a:rPr lang="en-US" dirty="0" smtClean="0"/>
              <a:t> tasks being used clinically, but have never been tested</a:t>
            </a:r>
          </a:p>
          <a:p>
            <a:pPr lvl="1"/>
            <a:r>
              <a:rPr lang="en-US" dirty="0" smtClean="0"/>
              <a:t>Enhance treatment effects, increase generalization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Current Study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92563"/>
          </a:xfrm>
        </p:spPr>
        <p:txBody>
          <a:bodyPr/>
          <a:lstStyle/>
          <a:p>
            <a:r>
              <a:rPr lang="en-US" dirty="0" smtClean="0"/>
              <a:t>Recruit sample of individuals with clinical depression</a:t>
            </a:r>
          </a:p>
          <a:p>
            <a:endParaRPr lang="en-US" dirty="0" smtClean="0"/>
          </a:p>
          <a:p>
            <a:r>
              <a:rPr lang="en-US" dirty="0" smtClean="0"/>
              <a:t>Isolate and test immediate effect of </a:t>
            </a:r>
            <a:r>
              <a:rPr lang="en-US" dirty="0" err="1" smtClean="0"/>
              <a:t>defusion</a:t>
            </a:r>
            <a:r>
              <a:rPr lang="en-US" dirty="0" smtClean="0"/>
              <a:t> on self-relevant negative thoughts</a:t>
            </a:r>
          </a:p>
          <a:p>
            <a:endParaRPr lang="en-US" dirty="0" smtClean="0"/>
          </a:p>
          <a:p>
            <a:r>
              <a:rPr lang="en-US" dirty="0" smtClean="0"/>
              <a:t>Test incremental effect of technology-enhanced </a:t>
            </a:r>
            <a:r>
              <a:rPr lang="en-US" dirty="0" err="1" smtClean="0"/>
              <a:t>defusion</a:t>
            </a:r>
            <a:r>
              <a:rPr lang="en-US" dirty="0" smtClean="0"/>
              <a:t>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Hypotheses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Defusion</a:t>
            </a:r>
            <a:r>
              <a:rPr lang="en-US" dirty="0" smtClean="0"/>
              <a:t> tasks 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lower thought distress &amp; believability vs. thought distraction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Technology enhanced </a:t>
            </a:r>
            <a:r>
              <a:rPr lang="en-US" dirty="0" err="1" smtClean="0"/>
              <a:t>defusion</a:t>
            </a:r>
            <a:r>
              <a:rPr lang="en-US" dirty="0" smtClean="0"/>
              <a:t> (ECD) 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    lower distress &amp; believability vs. standard </a:t>
            </a:r>
            <a:r>
              <a:rPr lang="en-US" dirty="0" err="1" smtClean="0"/>
              <a:t>defusion</a:t>
            </a:r>
            <a:r>
              <a:rPr lang="en-US" dirty="0" smtClean="0"/>
              <a:t> (SCD) 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lower distress &amp; believability vs. thought distraction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3829</TotalTime>
  <Words>832</Words>
  <Application>Microsoft Office PowerPoint</Application>
  <PresentationFormat>On-screen Show (4:3)</PresentationFormat>
  <Paragraphs>196</Paragraphs>
  <Slides>33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Stream</vt:lpstr>
      <vt:lpstr>Using Mobile Technology to Test the Immediate Effect of Cognitive Defusion in a Clinical Sample</vt:lpstr>
      <vt:lpstr>Acknowledgements</vt:lpstr>
      <vt:lpstr>Defusion</vt:lpstr>
      <vt:lpstr>Component Meta-Analysis (Levin et al., 2012)</vt:lpstr>
      <vt:lpstr>Defusion and Depression Masuda, Twohig, et al. (2010)</vt:lpstr>
      <vt:lpstr>Defusion and Depression Masuda, Feinstein, et al. (2010)</vt:lpstr>
      <vt:lpstr>Current Study Rationale</vt:lpstr>
      <vt:lpstr>Current Study Aims</vt:lpstr>
      <vt:lpstr>Hypotheses</vt:lpstr>
      <vt:lpstr>Participants</vt:lpstr>
      <vt:lpstr>Recruitment</vt:lpstr>
      <vt:lpstr>Assessment Schedule</vt:lpstr>
      <vt:lpstr>General Procedures</vt:lpstr>
      <vt:lpstr>Standard Cognitive Defusion</vt:lpstr>
      <vt:lpstr>Enhanced Cognitive Defusion</vt:lpstr>
      <vt:lpstr>PowerPoint Presentation</vt:lpstr>
      <vt:lpstr>Thought Distraction</vt:lpstr>
      <vt:lpstr>Sample</vt:lpstr>
      <vt:lpstr>Primary Analyses</vt:lpstr>
      <vt:lpstr>Thought Distress </vt:lpstr>
      <vt:lpstr>Believability</vt:lpstr>
      <vt:lpstr>Next Day Follow-up</vt:lpstr>
      <vt:lpstr>Follow-up Ratings</vt:lpstr>
      <vt:lpstr>Primary Analyses </vt:lpstr>
      <vt:lpstr>Thought Distress Task 2</vt:lpstr>
      <vt:lpstr>Thought Believability Task 2</vt:lpstr>
      <vt:lpstr>Thought Distress: SCD vs. ECD</vt:lpstr>
      <vt:lpstr>Believability: SCD vs. ECD</vt:lpstr>
      <vt:lpstr>Acceptability</vt:lpstr>
      <vt:lpstr>Discussion</vt:lpstr>
      <vt:lpstr>Implications</vt:lpstr>
      <vt:lpstr>Limitations</vt:lpstr>
      <vt:lpstr>Future Directions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Kristy Dalrymple</dc:creator>
  <cp:lastModifiedBy>Emily</cp:lastModifiedBy>
  <cp:revision>342</cp:revision>
  <dcterms:created xsi:type="dcterms:W3CDTF">2009-06-28T11:22:29Z</dcterms:created>
  <dcterms:modified xsi:type="dcterms:W3CDTF">2014-06-25T16:23:57Z</dcterms:modified>
</cp:coreProperties>
</file>